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4"/>
  </p:notesMasterIdLst>
  <p:handoutMasterIdLst>
    <p:handoutMasterId r:id="rId25"/>
  </p:handoutMasterIdLst>
  <p:sldIdLst>
    <p:sldId id="266" r:id="rId2"/>
    <p:sldId id="263" r:id="rId3"/>
    <p:sldId id="270" r:id="rId4"/>
    <p:sldId id="292" r:id="rId5"/>
    <p:sldId id="281" r:id="rId6"/>
    <p:sldId id="282" r:id="rId7"/>
    <p:sldId id="285" r:id="rId8"/>
    <p:sldId id="289" r:id="rId9"/>
    <p:sldId id="290" r:id="rId10"/>
    <p:sldId id="291" r:id="rId11"/>
    <p:sldId id="287" r:id="rId12"/>
    <p:sldId id="288" r:id="rId13"/>
    <p:sldId id="293" r:id="rId14"/>
    <p:sldId id="278" r:id="rId15"/>
    <p:sldId id="295" r:id="rId16"/>
    <p:sldId id="296" r:id="rId17"/>
    <p:sldId id="297" r:id="rId18"/>
    <p:sldId id="294" r:id="rId19"/>
    <p:sldId id="279" r:id="rId20"/>
    <p:sldId id="280" r:id="rId21"/>
    <p:sldId id="298" r:id="rId22"/>
    <p:sldId id="299" r:id="rId23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7" autoAdjust="0"/>
    <p:restoredTop sz="79976" autoAdjust="0"/>
  </p:normalViewPr>
  <p:slideViewPr>
    <p:cSldViewPr>
      <p:cViewPr varScale="1">
        <p:scale>
          <a:sx n="89" d="100"/>
          <a:sy n="89" d="100"/>
        </p:scale>
        <p:origin x="22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90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A interface web permite monitorar o estado do destilador em tempo real e controlar todos os componentes, como o nível de água, a bomba, a resistência e as 2 válvulas.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ESP32 recursos muito limitados memoria e </a:t>
            </a:r>
            <a:r>
              <a:rPr lang="pt-PT" dirty="0" err="1"/>
              <a:t>cpu</a:t>
            </a:r>
            <a:r>
              <a:rPr lang="pt-PT" dirty="0"/>
              <a:t>, web foi desenvolvida em html, </a:t>
            </a:r>
            <a:r>
              <a:rPr lang="pt-PT" dirty="0" err="1"/>
              <a:t>css</a:t>
            </a:r>
            <a:r>
              <a:rPr lang="pt-PT" dirty="0"/>
              <a:t>, JS, </a:t>
            </a:r>
            <a:r>
              <a:rPr lang="pt-PT" dirty="0" err="1"/>
              <a:t>ajax</a:t>
            </a:r>
            <a:r>
              <a:rPr lang="pt-PT" dirty="0"/>
              <a:t> e </a:t>
            </a:r>
            <a:r>
              <a:rPr lang="pt-PT" dirty="0" err="1"/>
              <a:t>WebSockets</a:t>
            </a:r>
            <a:endParaRPr lang="pt-P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Ajax - comunicação assíncrona com o servidor web. Ele permite que os dados sejam enviados e recebidos sem a necessidade de atualizar a página inteira.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46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-Esta é uma página web mais responsiva e os atuadores tomam forma de botões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-Como não tem imagens para carregar, é mais leve e é mais fácil de ser carregada em caso de uma ligação </a:t>
            </a:r>
            <a:r>
              <a:rPr lang="pt-PT" dirty="0" err="1"/>
              <a:t>wifi</a:t>
            </a:r>
            <a:r>
              <a:rPr lang="pt-PT" dirty="0"/>
              <a:t> menos boa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Falar do temporizador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1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Core 0 executa o firmware que controla as funções do destilador, </a:t>
            </a:r>
          </a:p>
          <a:p>
            <a:pPr lvl="1" algn="just"/>
            <a:r>
              <a:rPr lang="pt-PT" dirty="0"/>
              <a:t>Core 1 é responsável pelo servidor web que permite o controlo remoto do equipamento.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effectLst/>
                <a:latin typeface="Times New Roman" pitchFamily="18" charset="0"/>
                <a:ea typeface="+mn-ea"/>
                <a:cs typeface="+mn-cs"/>
              </a:rPr>
              <a:t>OS - 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Aplicações que atuam no controle do funcionamento dos componentes físicos e universais do sistema.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MD - Esta é a camada responsável por invocar todas as funções existentes na camada 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 - Esta camada inclui todos os módulos que invocam as funções de aplicação do sistema.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8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9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Chegamos ao fim da apresentação. Agradeço a vossa atenção e estou disponível para responder a quaisquer perguntas. Gostaria também de agradecer ao orientador, aos colegas e a todos os que contribuíram para o desenvolvimento deste projeto.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9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que estava obsoleto e avariado. 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modernização do destilador envolveu a remoção de muitos componentes antigos e a sua substituição por novos, mais eficientes e digitais.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8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-Foi substituído o relógio temporizador pelo ESP32, em que a função do relógio é usado na página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kern="0" dirty="0"/>
              <a:t>-Foram substituídos os sensores de nível analógicos (x2) por sensores de nível digitais (x3).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-O destilador usava </a:t>
            </a:r>
            <a:r>
              <a:rPr lang="pt-PT" dirty="0" err="1"/>
              <a:t>contactores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contactores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atualização contou também com sistema elétrico completamente novo, que inclui uma fonte de 5v, cablagem nova, barramento de ligações e sistema de proteção de baixa e alta tensão.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387577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8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539552" y="1340768"/>
            <a:ext cx="3024336" cy="4392490"/>
            <a:chOff x="467544" y="1268760"/>
            <a:chExt cx="6912768" cy="1990825"/>
          </a:xfrm>
        </p:grpSpPr>
        <p:sp>
          <p:nvSpPr>
            <p:cNvPr id="9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627762"/>
              <a:ext cx="6912768" cy="16318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Foi desenvolvida em: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JavaScript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AJAX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 err="1">
                  <a:solidFill>
                    <a:schemeClr val="bg2">
                      <a:lumMod val="50000"/>
                    </a:schemeClr>
                  </a:solidFill>
                </a:rPr>
                <a:t>WebSockets</a:t>
              </a:r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Imagem 23">
            <a:extLst>
              <a:ext uri="{FF2B5EF4-FFF2-40B4-BE49-F238E27FC236}">
                <a16:creationId xmlns:a16="http://schemas.microsoft.com/office/drawing/2014/main" id="{305840D0-9C9D-1FA1-0FC5-BED735545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193" y="1052737"/>
            <a:ext cx="4867607" cy="54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0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19" y="1196751"/>
            <a:ext cx="8576953" cy="4824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41E-BEDB-F7F2-F940-23C8392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Configurar uma Rede Wi-Fi 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84EB-D1FA-A238-A075-6FBF76E0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CC170-CB40-0C2D-08D0-4A5234E0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9" y="1474013"/>
            <a:ext cx="8548264" cy="4475267"/>
          </a:xfrm>
        </p:spPr>
      </p:pic>
    </p:spTree>
    <p:extLst>
      <p:ext uri="{BB962C8B-B14F-4D97-AF65-F5344CB8AC3E}">
        <p14:creationId xmlns:p14="http://schemas.microsoft.com/office/powerpoint/2010/main" val="226536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518-3B32-4BE5-AEC3-50730A4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Ligar ao AP Interno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9A7C6-8B15-DCAC-CD3F-5B68B4263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981" y="1124744"/>
            <a:ext cx="5242037" cy="5266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C617-0BFD-EEDC-67D6-E080DF2B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9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259F-6037-9851-2748-4C13429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Apagar a Rede Wi-Fi Guardada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BBA1C-F852-3A6E-9E72-1D1ACE39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73" y="1108198"/>
            <a:ext cx="4598054" cy="5255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677D-377E-C175-9D49-5D6C1414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6695-1D2A-4D05-97B4-2BD1204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2BFD-BD18-5717-1A35-725C88A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11" name="Agrupar 6">
            <a:extLst>
              <a:ext uri="{FF2B5EF4-FFF2-40B4-BE49-F238E27FC236}">
                <a16:creationId xmlns:a16="http://schemas.microsoft.com/office/drawing/2014/main" id="{E7F7D5D7-3C2B-9CE7-112A-12BF7262363C}"/>
              </a:ext>
            </a:extLst>
          </p:cNvPr>
          <p:cNvGrpSpPr/>
          <p:nvPr/>
        </p:nvGrpSpPr>
        <p:grpSpPr>
          <a:xfrm>
            <a:off x="1115616" y="1185201"/>
            <a:ext cx="6912768" cy="5015160"/>
            <a:chOff x="467544" y="1268760"/>
            <a:chExt cx="6912768" cy="1990824"/>
          </a:xfrm>
        </p:grpSpPr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CC563799-2B26-3B91-72C8-4978597A980B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Firmware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95403763-677F-1AFD-40E6-6C22E8CCD299}"/>
                </a:ext>
              </a:extLst>
            </p:cNvPr>
            <p:cNvSpPr/>
            <p:nvPr/>
          </p:nvSpPr>
          <p:spPr bwMode="auto">
            <a:xfrm>
              <a:off x="467544" y="1515937"/>
              <a:ext cx="6912768" cy="1743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Desenvolvido em C/C++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 err="1">
                  <a:solidFill>
                    <a:schemeClr val="bg2">
                      <a:lumMod val="50000"/>
                    </a:schemeClr>
                  </a:solidFill>
                </a:rPr>
                <a:t>Dualcore</a:t>
              </a: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3 Camadas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m 21">
            <a:extLst>
              <a:ext uri="{FF2B5EF4-FFF2-40B4-BE49-F238E27FC236}">
                <a16:creationId xmlns:a16="http://schemas.microsoft.com/office/drawing/2014/main" id="{72D01AEB-CF32-EB96-A8B6-D5F4F6E9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27487"/>
            <a:ext cx="426593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3A1C4-4BE4-9D14-AB6B-E1F275D1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" y="1268760"/>
            <a:ext cx="85920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r>
              <a:rPr lang="pt-PT"/>
              <a:t>Automatizar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3A6E6-83D0-DC3E-089D-E6BEA108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5418"/>
            <a:ext cx="8496944" cy="51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552A-3366-D9A6-5EE1-D14F411A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PT" dirty="0"/>
            </a:br>
            <a:r>
              <a:rPr lang="pt-PT" dirty="0"/>
              <a:t>Demonstração da Máquina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CA074-6BC7-60A6-567A-19B566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67" y="1125538"/>
            <a:ext cx="2905065" cy="5005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2BCA-AC4F-9499-0211-94F08C85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4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E706-539C-18FA-4030-9FBB418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 da Apresentação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9843D-1CD8-A199-718A-C8AB10A2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B8413B-F88A-495A-AFB5-13B4498DAA8F}"/>
              </a:ext>
            </a:extLst>
          </p:cNvPr>
          <p:cNvGrpSpPr/>
          <p:nvPr/>
        </p:nvGrpSpPr>
        <p:grpSpPr>
          <a:xfrm>
            <a:off x="228600" y="3443411"/>
            <a:ext cx="8610600" cy="201613"/>
            <a:chOff x="228600" y="2889250"/>
            <a:chExt cx="8610600" cy="201613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2FD18CC5-5C4C-4F11-8E09-A34F069F1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37DD0-AA7D-B30A-19CE-2D95CA516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39BDD7-CD72-681F-58B4-F5080A39B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9" name="Título 3">
            <a:extLst>
              <a:ext uri="{FF2B5EF4-FFF2-40B4-BE49-F238E27FC236}">
                <a16:creationId xmlns:a16="http://schemas.microsoft.com/office/drawing/2014/main" id="{A7CE7A5C-1D9C-0BC9-CC34-7243BC15B774}"/>
              </a:ext>
            </a:extLst>
          </p:cNvPr>
          <p:cNvSpPr txBox="1">
            <a:spLocks/>
          </p:cNvSpPr>
          <p:nvPr/>
        </p:nvSpPr>
        <p:spPr bwMode="auto">
          <a:xfrm>
            <a:off x="238820" y="2653109"/>
            <a:ext cx="85689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8000"/>
                </a:solidFill>
                <a:latin typeface="Calibri Light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>
              <a:buClrTx/>
              <a:buSzTx/>
              <a:buFontTx/>
            </a:pPr>
            <a:r>
              <a:rPr lang="pt-PT" kern="0"/>
              <a:t>Destilador Inteligente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373580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494D-C39F-D8DD-8BB8-8FAEEFE1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93837"/>
            <a:ext cx="7416824" cy="1206971"/>
          </a:xfrm>
        </p:spPr>
        <p:txBody>
          <a:bodyPr/>
          <a:lstStyle/>
          <a:p>
            <a:r>
              <a:rPr lang="pt-PT" dirty="0"/>
              <a:t>Componente Física e Modernização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646A-856B-D52C-0A95-4373A074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047"/>
            <a:ext cx="8229600" cy="4303266"/>
          </a:xfrm>
        </p:spPr>
        <p:txBody>
          <a:bodyPr/>
          <a:lstStyle/>
          <a:p>
            <a:r>
              <a:rPr lang="pt-PT" dirty="0"/>
              <a:t>Remover componentes antigos </a:t>
            </a:r>
          </a:p>
          <a:p>
            <a:r>
              <a:rPr lang="pt-PT" dirty="0"/>
              <a:t>Substituição por novos, mais eficientes e digitais.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846D-DE22-1B6F-7AA5-911497CD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4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52362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5696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75" y="3076469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75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60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54" y="4687485"/>
            <a:ext cx="2313088" cy="165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52362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52362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3883E-D660-43D1-3750-14301EE4097F}"/>
              </a:ext>
            </a:extLst>
          </p:cNvPr>
          <p:cNvSpPr txBox="1">
            <a:spLocks/>
          </p:cNvSpPr>
          <p:nvPr/>
        </p:nvSpPr>
        <p:spPr bwMode="auto">
          <a:xfrm>
            <a:off x="166194" y="1602668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Relógio Temporizador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00D8E-7FA4-7D14-A3AD-18AD386687C3}"/>
              </a:ext>
            </a:extLst>
          </p:cNvPr>
          <p:cNvSpPr txBox="1">
            <a:spLocks/>
          </p:cNvSpPr>
          <p:nvPr/>
        </p:nvSpPr>
        <p:spPr bwMode="auto">
          <a:xfrm>
            <a:off x="72008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Analógico x2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14768E-7481-2843-4077-F9DACE86FCDC}"/>
              </a:ext>
            </a:extLst>
          </p:cNvPr>
          <p:cNvSpPr txBox="1">
            <a:spLocks/>
          </p:cNvSpPr>
          <p:nvPr/>
        </p:nvSpPr>
        <p:spPr bwMode="auto">
          <a:xfrm>
            <a:off x="158200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Contactor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A71565-D2A4-57A6-BCB0-DF35D1B0130D}"/>
              </a:ext>
            </a:extLst>
          </p:cNvPr>
          <p:cNvSpPr txBox="1">
            <a:spLocks/>
          </p:cNvSpPr>
          <p:nvPr/>
        </p:nvSpPr>
        <p:spPr bwMode="auto">
          <a:xfrm>
            <a:off x="7431479" y="2011557"/>
            <a:ext cx="1597494" cy="40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ESP32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5F302F-961D-41D1-E073-D1BCCCF6EC4E}"/>
              </a:ext>
            </a:extLst>
          </p:cNvPr>
          <p:cNvSpPr txBox="1">
            <a:spLocks/>
          </p:cNvSpPr>
          <p:nvPr/>
        </p:nvSpPr>
        <p:spPr bwMode="auto">
          <a:xfrm>
            <a:off x="7380312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Digital x3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FEEE11-8158-A246-6A41-FB2725BF7151}"/>
              </a:ext>
            </a:extLst>
          </p:cNvPr>
          <p:cNvSpPr txBox="1">
            <a:spLocks/>
          </p:cNvSpPr>
          <p:nvPr/>
        </p:nvSpPr>
        <p:spPr bwMode="auto">
          <a:xfrm>
            <a:off x="7466504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Relé x8</a:t>
            </a:r>
          </a:p>
        </p:txBody>
      </p:sp>
    </p:spTree>
    <p:extLst>
      <p:ext uri="{BB962C8B-B14F-4D97-AF65-F5344CB8AC3E}">
        <p14:creationId xmlns:p14="http://schemas.microsoft.com/office/powerpoint/2010/main" val="338312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 de Energia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4330824" cy="4214093"/>
          </a:xfrm>
        </p:spPr>
        <p:txBody>
          <a:bodyPr/>
          <a:lstStyle/>
          <a:p>
            <a:r>
              <a:rPr lang="pt-PT" dirty="0"/>
              <a:t>Fonte de 5v</a:t>
            </a:r>
          </a:p>
          <a:p>
            <a:r>
              <a:rPr lang="pt-PT" dirty="0"/>
              <a:t>Cablagem nova</a:t>
            </a:r>
          </a:p>
          <a:p>
            <a:r>
              <a:rPr lang="pt-PT" dirty="0"/>
              <a:t>Barramento de ligações </a:t>
            </a:r>
          </a:p>
          <a:p>
            <a:r>
              <a:rPr lang="pt-PT" dirty="0"/>
              <a:t>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98" y="2118571"/>
            <a:ext cx="3768918" cy="3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DF758B1-633E-95E9-0F56-8539D1A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384279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46 0.26458 L 4.16667E-6 -0.008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2268</TotalTime>
  <Words>865</Words>
  <Application>Microsoft Office PowerPoint</Application>
  <PresentationFormat>On-screen Show (4:3)</PresentationFormat>
  <Paragraphs>149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Componente Física e Modernização de Componentes</vt:lpstr>
      <vt:lpstr>Substituição de Componentes</vt:lpstr>
      <vt:lpstr>Componente de Energia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do Software</vt:lpstr>
      <vt:lpstr>Interface Web</vt:lpstr>
      <vt:lpstr>Configurar uma Rede Wi-Fi Local</vt:lpstr>
      <vt:lpstr>Ligar ao AP Interno</vt:lpstr>
      <vt:lpstr>Apagar a Rede Wi-Fi Guardada</vt:lpstr>
      <vt:lpstr>Firmware</vt:lpstr>
      <vt:lpstr>Modo Automático</vt:lpstr>
      <vt:lpstr>Modo Manual</vt:lpstr>
      <vt:lpstr> Demonstração da Máquina</vt:lpstr>
      <vt:lpstr>Fim da Apresentação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145</cp:revision>
  <dcterms:created xsi:type="dcterms:W3CDTF">2000-07-15T21:15:25Z</dcterms:created>
  <dcterms:modified xsi:type="dcterms:W3CDTF">2024-09-10T23:24:32Z</dcterms:modified>
</cp:coreProperties>
</file>